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3" r:id="rId9"/>
    <p:sldId id="264" r:id="rId10"/>
    <p:sldId id="262" r:id="rId11"/>
    <p:sldId id="269" r:id="rId12"/>
    <p:sldId id="277" r:id="rId13"/>
    <p:sldId id="279" r:id="rId14"/>
    <p:sldId id="280" r:id="rId15"/>
    <p:sldId id="281" r:id="rId16"/>
    <p:sldId id="270" r:id="rId17"/>
    <p:sldId id="282" r:id="rId18"/>
    <p:sldId id="283" r:id="rId19"/>
    <p:sldId id="271" r:id="rId20"/>
    <p:sldId id="272" r:id="rId21"/>
    <p:sldId id="265" r:id="rId22"/>
    <p:sldId id="268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9AF-3C3A-4793-850F-E105B4DA5B3E}" type="datetimeFigureOut">
              <a:rPr lang="nl-BE" smtClean="0"/>
              <a:pPr/>
              <a:t>3/02/2014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456A-D06C-4FCF-AB9D-ACB1A7BA730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9AF-3C3A-4793-850F-E105B4DA5B3E}" type="datetimeFigureOut">
              <a:rPr lang="nl-BE" smtClean="0"/>
              <a:pPr/>
              <a:t>3/02/2014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456A-D06C-4FCF-AB9D-ACB1A7BA730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9AF-3C3A-4793-850F-E105B4DA5B3E}" type="datetimeFigureOut">
              <a:rPr lang="nl-BE" smtClean="0"/>
              <a:pPr/>
              <a:t>3/02/2014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456A-D06C-4FCF-AB9D-ACB1A7BA730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9AF-3C3A-4793-850F-E105B4DA5B3E}" type="datetimeFigureOut">
              <a:rPr lang="nl-BE" smtClean="0"/>
              <a:pPr/>
              <a:t>3/02/2014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456A-D06C-4FCF-AB9D-ACB1A7BA730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9AF-3C3A-4793-850F-E105B4DA5B3E}" type="datetimeFigureOut">
              <a:rPr lang="nl-BE" smtClean="0"/>
              <a:pPr/>
              <a:t>3/02/2014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456A-D06C-4FCF-AB9D-ACB1A7BA730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9AF-3C3A-4793-850F-E105B4DA5B3E}" type="datetimeFigureOut">
              <a:rPr lang="nl-BE" smtClean="0"/>
              <a:pPr/>
              <a:t>3/02/2014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456A-D06C-4FCF-AB9D-ACB1A7BA730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9AF-3C3A-4793-850F-E105B4DA5B3E}" type="datetimeFigureOut">
              <a:rPr lang="nl-BE" smtClean="0"/>
              <a:pPr/>
              <a:t>3/02/2014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456A-D06C-4FCF-AB9D-ACB1A7BA730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9AF-3C3A-4793-850F-E105B4DA5B3E}" type="datetimeFigureOut">
              <a:rPr lang="nl-BE" smtClean="0"/>
              <a:pPr/>
              <a:t>3/02/2014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456A-D06C-4FCF-AB9D-ACB1A7BA730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9AF-3C3A-4793-850F-E105B4DA5B3E}" type="datetimeFigureOut">
              <a:rPr lang="nl-BE" smtClean="0"/>
              <a:pPr/>
              <a:t>3/02/2014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456A-D06C-4FCF-AB9D-ACB1A7BA730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9AF-3C3A-4793-850F-E105B4DA5B3E}" type="datetimeFigureOut">
              <a:rPr lang="nl-BE" smtClean="0"/>
              <a:pPr/>
              <a:t>3/02/2014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456A-D06C-4FCF-AB9D-ACB1A7BA730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19AF-3C3A-4793-850F-E105B4DA5B3E}" type="datetimeFigureOut">
              <a:rPr lang="nl-BE" smtClean="0"/>
              <a:pPr/>
              <a:t>3/02/2014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456A-D06C-4FCF-AB9D-ACB1A7BA730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E19AF-3C3A-4793-850F-E105B4DA5B3E}" type="datetimeFigureOut">
              <a:rPr lang="nl-BE" smtClean="0"/>
              <a:pPr/>
              <a:t>3/02/2014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456A-D06C-4FCF-AB9D-ACB1A7BA730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file:///C:\Users\Lot\Documents\GIP\GIP.docx!OLE_LINK1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file:///C:\Users\Lot\Documents\GIP\Marketingplan\berekening%20marketingplan.xlsx!Blad1!R1K1:R28K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file:///C:\Users\Lot\Documents\GIP\Marketingplan\berekening%20marketingplan.xlsx!Blad1!R29K1:R50K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file:///C:\Users\Lot\Documents\GIP\Marketingplan\berekening%20marketingplan.xlsx!Blad1!R52K1:R76K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file:///C:\Users\Lot\Documents\GIP\Flowcharts.doc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Indupol International NV</a:t>
            </a:r>
            <a:endParaRPr lang="nl-B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7664" y="1196752"/>
            <a:ext cx="6400800" cy="1752600"/>
          </a:xfrm>
        </p:spPr>
        <p:txBody>
          <a:bodyPr/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Lot van Zwol</a:t>
            </a:r>
            <a:endParaRPr lang="nl-B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Marketingplan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nl-BE" sz="2800" dirty="0" err="1" smtClean="0">
                <a:solidFill>
                  <a:schemeClr val="tx2"/>
                </a:solidFill>
              </a:rPr>
              <a:t>Learn</a:t>
            </a:r>
            <a:r>
              <a:rPr lang="nl-BE" sz="2800" dirty="0" smtClean="0">
                <a:solidFill>
                  <a:schemeClr val="tx2"/>
                </a:solidFill>
              </a:rPr>
              <a:t> </a:t>
            </a:r>
            <a:r>
              <a:rPr lang="nl-BE" sz="2800" dirty="0" err="1" smtClean="0">
                <a:solidFill>
                  <a:schemeClr val="tx2"/>
                </a:solidFill>
              </a:rPr>
              <a:t>Away</a:t>
            </a:r>
            <a:endParaRPr lang="nl-BE" sz="2800" dirty="0" smtClean="0">
              <a:solidFill>
                <a:schemeClr val="tx2"/>
              </a:solidFill>
            </a:endParaRPr>
          </a:p>
          <a:p>
            <a:r>
              <a:rPr lang="nl-BE" sz="2800" dirty="0" smtClean="0">
                <a:solidFill>
                  <a:schemeClr val="tx2"/>
                </a:solidFill>
              </a:rPr>
              <a:t>Product</a:t>
            </a:r>
          </a:p>
          <a:p>
            <a:pPr lvl="1"/>
            <a:r>
              <a:rPr lang="nl-BE" sz="2400" dirty="0" smtClean="0">
                <a:solidFill>
                  <a:schemeClr val="tx2"/>
                </a:solidFill>
              </a:rPr>
              <a:t>Assortiment</a:t>
            </a:r>
          </a:p>
          <a:p>
            <a:pPr lvl="1"/>
            <a:r>
              <a:rPr lang="nl-BE" sz="2400" dirty="0" smtClean="0">
                <a:solidFill>
                  <a:schemeClr val="tx2"/>
                </a:solidFill>
              </a:rPr>
              <a:t>Dienstverlening</a:t>
            </a:r>
          </a:p>
          <a:p>
            <a:pPr lvl="1"/>
            <a:r>
              <a:rPr lang="nl-BE" sz="2400" dirty="0" smtClean="0">
                <a:solidFill>
                  <a:schemeClr val="tx2"/>
                </a:solidFill>
              </a:rPr>
              <a:t>Merk en Logo</a:t>
            </a:r>
          </a:p>
          <a:p>
            <a:pPr lvl="1"/>
            <a:r>
              <a:rPr lang="nl-BE" sz="2400" dirty="0" smtClean="0">
                <a:solidFill>
                  <a:schemeClr val="tx2"/>
                </a:solidFill>
              </a:rPr>
              <a:t>Verpakking</a:t>
            </a:r>
          </a:p>
          <a:p>
            <a:r>
              <a:rPr lang="nl-BE" sz="2800" dirty="0" smtClean="0">
                <a:solidFill>
                  <a:schemeClr val="tx2"/>
                </a:solidFill>
              </a:rPr>
              <a:t>Prijs</a:t>
            </a:r>
          </a:p>
          <a:p>
            <a:r>
              <a:rPr lang="nl-BE" sz="2800" dirty="0" smtClean="0">
                <a:solidFill>
                  <a:schemeClr val="tx2"/>
                </a:solidFill>
              </a:rPr>
              <a:t>Promotie</a:t>
            </a:r>
          </a:p>
          <a:p>
            <a:r>
              <a:rPr lang="nl-BE" sz="2800" dirty="0" smtClean="0">
                <a:solidFill>
                  <a:schemeClr val="tx2"/>
                </a:solidFill>
              </a:rPr>
              <a:t>Plaats</a:t>
            </a:r>
          </a:p>
          <a:p>
            <a:pPr>
              <a:buNone/>
            </a:pPr>
            <a:endParaRPr lang="nl-BE" sz="2800" dirty="0" smtClean="0">
              <a:solidFill>
                <a:schemeClr val="tx2"/>
              </a:solidFill>
            </a:endParaRPr>
          </a:p>
        </p:txBody>
      </p:sp>
      <p:pic>
        <p:nvPicPr>
          <p:cNvPr id="55297" name="Picture 1" descr="C:\Users\Lot\Pictures\learn aw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4752975" cy="210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Learn Away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Product</a:t>
            </a:r>
          </a:p>
          <a:p>
            <a:pPr lvl="1"/>
            <a:r>
              <a:rPr lang="nl-BE" sz="3200" dirty="0" err="1" smtClean="0">
                <a:solidFill>
                  <a:schemeClr val="tx2">
                    <a:lumMod val="75000"/>
                  </a:schemeClr>
                </a:solidFill>
              </a:rPr>
              <a:t>Flight</a:t>
            </a:r>
            <a:r>
              <a:rPr lang="nl-BE" sz="3200" dirty="0" smtClean="0">
                <a:solidFill>
                  <a:schemeClr val="tx2">
                    <a:lumMod val="75000"/>
                  </a:schemeClr>
                </a:solidFill>
              </a:rPr>
              <a:t> simulator</a:t>
            </a:r>
          </a:p>
          <a:p>
            <a:pPr lvl="1"/>
            <a:r>
              <a:rPr lang="nl-BE" sz="3200" dirty="0" smtClean="0">
                <a:solidFill>
                  <a:schemeClr val="tx2">
                    <a:lumMod val="75000"/>
                  </a:schemeClr>
                </a:solidFill>
              </a:rPr>
              <a:t>Vleugels </a:t>
            </a:r>
            <a:r>
              <a:rPr lang="nl-BE" sz="32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problemen</a:t>
            </a:r>
          </a:p>
          <a:p>
            <a:pPr lvl="1"/>
            <a:r>
              <a:rPr lang="nl-BE" sz="32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Directe levering</a:t>
            </a:r>
          </a:p>
        </p:txBody>
      </p:sp>
      <p:pic>
        <p:nvPicPr>
          <p:cNvPr id="32770" name="Picture 2" descr="C:\Users\Lot\Documents\GIP\Learn away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00808"/>
            <a:ext cx="2149772" cy="1875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Learn Away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3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Assortiment</a:t>
            </a:r>
          </a:p>
        </p:txBody>
      </p:sp>
      <p:pic>
        <p:nvPicPr>
          <p:cNvPr id="32770" name="Picture 2" descr="C:\Users\Lot\Documents\GIP\Learn away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2149772" cy="1875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179512" y="1988840"/>
          <a:ext cx="8280920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name="Document" r:id="rId5" imgW="5781486" imgH="2707912" progId="Word.Document.12">
                  <p:link updateAutomatic="1"/>
                </p:oleObj>
              </mc:Choice>
              <mc:Fallback>
                <p:oleObj name="Document" r:id="rId5" imgW="5781486" imgH="2707912" progId="Word.Document.12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988840"/>
                        <a:ext cx="8280920" cy="396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Learn Away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Dienstverlening</a:t>
            </a:r>
          </a:p>
          <a:p>
            <a:pPr lvl="1"/>
            <a:r>
              <a:rPr lang="nl-BE" sz="32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Afwerking</a:t>
            </a:r>
          </a:p>
          <a:p>
            <a:pPr lvl="2"/>
            <a:r>
              <a:rPr lang="nl-BE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In functie van Indupol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Thuislevering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Uitleg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Garantie</a:t>
            </a:r>
          </a:p>
          <a:p>
            <a:pPr lvl="2"/>
            <a:r>
              <a:rPr lang="nl-BE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2 jaar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Naam</a:t>
            </a:r>
          </a:p>
          <a:p>
            <a:pPr lvl="2"/>
            <a:r>
              <a:rPr lang="nl-BE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Engels  wereldwijd</a:t>
            </a:r>
          </a:p>
        </p:txBody>
      </p:sp>
      <p:pic>
        <p:nvPicPr>
          <p:cNvPr id="32770" name="Picture 2" descr="C:\Users\Lot\Documents\GIP\Learn away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88840"/>
            <a:ext cx="2149772" cy="1875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Learn Away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Merk en logo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Duidelijk logo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Kleuren</a:t>
            </a:r>
          </a:p>
          <a:p>
            <a:pPr lvl="2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Hemelsblauw</a:t>
            </a:r>
          </a:p>
          <a:p>
            <a:pPr lvl="2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Donkerblauw </a:t>
            </a:r>
            <a:r>
              <a:rPr lang="nl-BE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Indupol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Slogan </a:t>
            </a:r>
          </a:p>
          <a:p>
            <a:pPr lvl="2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Kort en krachtig</a:t>
            </a:r>
          </a:p>
        </p:txBody>
      </p:sp>
      <p:pic>
        <p:nvPicPr>
          <p:cNvPr id="32770" name="Picture 2" descr="C:\Users\Lot\Documents\GIP\Learn away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88840"/>
            <a:ext cx="2149772" cy="1875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Learn Away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Verpakking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Niet echt verpakt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Folie + beschermers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Logo’s </a:t>
            </a:r>
          </a:p>
          <a:p>
            <a:pPr lvl="2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Indupol </a:t>
            </a:r>
          </a:p>
          <a:p>
            <a:pPr lvl="2"/>
            <a:r>
              <a:rPr lang="nl-BE" dirty="0" err="1" smtClean="0">
                <a:solidFill>
                  <a:schemeClr val="tx2">
                    <a:lumMod val="75000"/>
                  </a:schemeClr>
                </a:solidFill>
              </a:rPr>
              <a:t>Learn</a:t>
            </a:r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2">
                    <a:lumMod val="75000"/>
                  </a:schemeClr>
                </a:solidFill>
              </a:rPr>
              <a:t>Away</a:t>
            </a:r>
            <a:endParaRPr lang="nl-BE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770" name="Picture 2" descr="C:\Users\Lot\Documents\GIP\Learn away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88840"/>
            <a:ext cx="2149772" cy="1875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Prijs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3" cstate="print"/>
          <a:srcRect t="24459" b="9153"/>
          <a:stretch>
            <a:fillRect/>
          </a:stretch>
        </p:blipFill>
        <p:spPr bwMode="auto">
          <a:xfrm>
            <a:off x="0" y="5489848"/>
            <a:ext cx="9144000" cy="1368152"/>
          </a:xfrm>
          <a:prstGeom prst="rect">
            <a:avLst/>
          </a:prstGeom>
          <a:noFill/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Veel werk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Werkdag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Verpakkingskosten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Internet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Polyester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Internet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5148064" y="0"/>
          <a:ext cx="4159194" cy="551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Worksheet" r:id="rId4" imgW="3171901" imgH="5343570" progId="Excel.Sheet.8">
                  <p:link updateAutomatic="1"/>
                </p:oleObj>
              </mc:Choice>
              <mc:Fallback>
                <p:oleObj name="Worksheet" r:id="rId4" imgW="3171901" imgH="5343570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0"/>
                        <a:ext cx="4159194" cy="5517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Prijs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3" cstate="print"/>
          <a:srcRect t="24459" b="9153"/>
          <a:stretch>
            <a:fillRect/>
          </a:stretch>
        </p:blipFill>
        <p:spPr bwMode="auto">
          <a:xfrm>
            <a:off x="0" y="5489848"/>
            <a:ext cx="9144000" cy="1368152"/>
          </a:xfrm>
          <a:prstGeom prst="rect">
            <a:avLst/>
          </a:prstGeom>
          <a:noFill/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Verf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Internet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Omtrek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Cockpit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Normale producten</a:t>
            </a:r>
          </a:p>
          <a:p>
            <a:pPr lvl="2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Weinig plaats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Internet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5076056" y="0"/>
          <a:ext cx="4156648" cy="551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Worksheet" r:id="rId4" imgW="3171901" imgH="4210110" progId="Excel.Sheet.8">
                  <p:link updateAutomatic="1"/>
                </p:oleObj>
              </mc:Choice>
              <mc:Fallback>
                <p:oleObj name="Worksheet" r:id="rId4" imgW="3171901" imgH="421011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0"/>
                        <a:ext cx="4156648" cy="5517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Prijs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3" cstate="print"/>
          <a:srcRect t="24459" b="9153"/>
          <a:stretch>
            <a:fillRect/>
          </a:stretch>
        </p:blipFill>
        <p:spPr bwMode="auto">
          <a:xfrm>
            <a:off x="0" y="5489848"/>
            <a:ext cx="9144000" cy="1368152"/>
          </a:xfrm>
          <a:prstGeom prst="rect">
            <a:avLst/>
          </a:prstGeom>
          <a:noFill/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96752"/>
            <a:ext cx="4762872" cy="4896544"/>
          </a:xfrm>
        </p:spPr>
        <p:txBody>
          <a:bodyPr>
            <a:noAutofit/>
          </a:bodyPr>
          <a:lstStyle/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Fabriekskosten</a:t>
            </a:r>
          </a:p>
          <a:p>
            <a:pPr lvl="1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Interpretatie</a:t>
            </a:r>
          </a:p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Loods</a:t>
            </a:r>
          </a:p>
          <a:p>
            <a:pPr lvl="1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Internet</a:t>
            </a:r>
          </a:p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Elektriciteit</a:t>
            </a:r>
          </a:p>
          <a:p>
            <a:pPr lvl="1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Lampiris</a:t>
            </a:r>
          </a:p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Winstpercentage</a:t>
            </a:r>
          </a:p>
          <a:p>
            <a:pPr lvl="1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Kost verdienen</a:t>
            </a:r>
          </a:p>
          <a:p>
            <a:pPr lvl="1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Onverwachte kosten</a:t>
            </a:r>
          </a:p>
          <a:p>
            <a:pPr lvl="1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Concurrentie</a:t>
            </a:r>
          </a:p>
          <a:p>
            <a:pPr lvl="1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Eventueel prijs laten zakken</a:t>
            </a:r>
          </a:p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Verkoopprijs</a:t>
            </a:r>
          </a:p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Btw </a:t>
            </a:r>
          </a:p>
          <a:p>
            <a:pPr lvl="1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21 %</a:t>
            </a: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5076056" y="0"/>
          <a:ext cx="4067944" cy="552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Worksheet" r:id="rId4" imgW="3171901" imgH="4771980" progId="Excel.Sheet.8">
                  <p:link updateAutomatic="1"/>
                </p:oleObj>
              </mc:Choice>
              <mc:Fallback>
                <p:oleObj name="Worksheet" r:id="rId4" imgW="3171901" imgH="477198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0"/>
                        <a:ext cx="4067944" cy="5525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448" y="-24302"/>
            <a:ext cx="8229600" cy="1143000"/>
          </a:xfrm>
        </p:spPr>
        <p:txBody>
          <a:bodyPr/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Promotie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853983"/>
            <a:ext cx="8229600" cy="4525963"/>
          </a:xfrm>
        </p:spPr>
        <p:txBody>
          <a:bodyPr>
            <a:noAutofit/>
          </a:bodyPr>
          <a:lstStyle/>
          <a:p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Doelgroep?</a:t>
            </a:r>
          </a:p>
          <a:p>
            <a:pPr lvl="1"/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Piloten in opleiding</a:t>
            </a:r>
          </a:p>
          <a:p>
            <a:pPr lvl="1"/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Vliegtuigliefhebbers</a:t>
            </a:r>
          </a:p>
          <a:p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Budget</a:t>
            </a:r>
          </a:p>
          <a:p>
            <a:pPr lvl="1"/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Internet</a:t>
            </a:r>
          </a:p>
          <a:p>
            <a:pPr lvl="1"/>
            <a:r>
              <a:rPr lang="nl-BE" sz="2400" dirty="0" err="1" smtClean="0">
                <a:solidFill>
                  <a:schemeClr val="tx2">
                    <a:lumMod val="75000"/>
                  </a:schemeClr>
                </a:solidFill>
              </a:rPr>
              <a:t>Flyers</a:t>
            </a:r>
            <a:endParaRPr lang="nl-BE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Vliegscholen</a:t>
            </a:r>
          </a:p>
          <a:p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Promotiestunt</a:t>
            </a:r>
          </a:p>
          <a:p>
            <a:pPr lvl="1"/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Wedstrijd</a:t>
            </a:r>
          </a:p>
          <a:p>
            <a:pPr lvl="2"/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Loting</a:t>
            </a:r>
          </a:p>
          <a:p>
            <a:pPr lvl="2"/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Filmen</a:t>
            </a:r>
          </a:p>
          <a:p>
            <a:pPr lvl="3"/>
            <a:r>
              <a:rPr lang="nl-BE" sz="1600" dirty="0" smtClean="0">
                <a:solidFill>
                  <a:schemeClr val="tx2">
                    <a:lumMod val="75000"/>
                  </a:schemeClr>
                </a:solidFill>
              </a:rPr>
              <a:t>Reactie + rit </a:t>
            </a:r>
            <a:r>
              <a:rPr lang="nl-BE" sz="1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Internet</a:t>
            </a:r>
            <a:endParaRPr lang="nl-BE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35437" t="13300" r="33851" b="13901"/>
          <a:stretch>
            <a:fillRect/>
          </a:stretch>
        </p:blipFill>
        <p:spPr bwMode="auto">
          <a:xfrm>
            <a:off x="5220072" y="1292763"/>
            <a:ext cx="2736304" cy="36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Inhoudstafel</a:t>
            </a:r>
            <a:endParaRPr lang="nl-B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5"/>
            <a:ext cx="8301608" cy="2880320"/>
          </a:xfrm>
        </p:spPr>
        <p:txBody>
          <a:bodyPr>
            <a:normAutofit/>
          </a:bodyPr>
          <a:lstStyle/>
          <a:p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</a:rPr>
              <a:t>Beleid op het vlak van MVO</a:t>
            </a:r>
          </a:p>
          <a:p>
            <a:r>
              <a:rPr lang="nl-BE" sz="3600" dirty="0" err="1" smtClean="0">
                <a:solidFill>
                  <a:schemeClr val="tx2">
                    <a:lumMod val="75000"/>
                  </a:schemeClr>
                </a:solidFill>
              </a:rPr>
              <a:t>Solar</a:t>
            </a:r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</a:rPr>
              <a:t> team</a:t>
            </a:r>
          </a:p>
          <a:p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</a:rPr>
              <a:t>Marketingplan</a:t>
            </a:r>
          </a:p>
          <a:p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</a:rPr>
              <a:t>Flowchart</a:t>
            </a:r>
          </a:p>
          <a:p>
            <a:pPr>
              <a:buNone/>
            </a:pPr>
            <a:endParaRPr lang="nl-B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Plaats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Industrie</a:t>
            </a:r>
          </a:p>
          <a:p>
            <a:pPr lvl="1"/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Snelweg</a:t>
            </a:r>
          </a:p>
          <a:p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Pilotenschool</a:t>
            </a:r>
          </a:p>
          <a:p>
            <a:pPr lvl="1"/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Vliegbasis</a:t>
            </a:r>
          </a:p>
          <a:p>
            <a:pPr lvl="1"/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Afgelegen</a:t>
            </a:r>
          </a:p>
          <a:p>
            <a:pPr lvl="1"/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Snelweg</a:t>
            </a:r>
          </a:p>
          <a:p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Indupol</a:t>
            </a:r>
          </a:p>
          <a:p>
            <a:pPr lvl="1"/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Naamloze vennootschap</a:t>
            </a:r>
          </a:p>
          <a:p>
            <a:pPr lvl="2"/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2 vestigingen </a:t>
            </a:r>
          </a:p>
          <a:p>
            <a:pPr lvl="2"/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Fusie met fabriek</a:t>
            </a:r>
          </a:p>
          <a:p>
            <a:pPr>
              <a:buNone/>
            </a:pPr>
            <a:endParaRPr lang="nl-BE" sz="2400" dirty="0" smtClean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25787" t="38233" r="43107" b="35867"/>
          <a:stretch>
            <a:fillRect/>
          </a:stretch>
        </p:blipFill>
        <p:spPr bwMode="auto">
          <a:xfrm>
            <a:off x="4211960" y="2204864"/>
            <a:ext cx="430491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Flowchart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3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0" y="0"/>
          <a:ext cx="507605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Document" r:id="rId4" imgW="5187859" imgH="8204505" progId="Word.Document.12">
                  <p:link updateAutomatic="1"/>
                </p:oleObj>
              </mc:Choice>
              <mc:Fallback>
                <p:oleObj name="Document" r:id="rId4" imgW="5187859" imgH="8204505" progId="Word.Document.12">
                  <p:link updateAutomatic="1"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076056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EINDE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410" name="AutoShape 2" descr="data:image/jpeg;base64,/9j/4AAQSkZJRgABAQAAAQABAAD/2wCEAAkGBhASEBQQEBAQEBAPEBAQEBAPEA8QDw8QFRAVFBQUFBIXHCYeFxkjGhISHy8gIycpLSwsFR4xNTAqNSYrLCkBCQoKDgwOGA8PFyklHxwsKSksKSkpKSkvKSksKSwsLCwsLSwsKSkpKSw1KSkpKS4sLCwpLCkvKSksLCksKS4sKf/AABEIAOEA4QMBIgACEQEDEQH/xAAcAAEAAQUBAQAAAAAAAAAAAAAABgECAwUHBAj/xAA7EAACAQIEAwUFBgUEAwAAAAAAAQIDEQQFITESQVEGIjJhcQcTgZGhI0JSYtHwFDNysfFzgqLBQ1Nj/8QAGQEBAAMBAQAAAAAAAAAAAAAAAAECAwUE/8QAJREBAQADAAIBAwQDAAAAAAAAAAECAxEhMQQSQVEFMmGRE0KB/9oADAMBAAIRAxEAPwDuIAAAAAAAAAAAAAAAAFxcABcAAAAAAAAAAAAAAAAAAAAAAAAAAAAAAAFJPQinart/h8HxQT97iIr+TB24bpNcc7Wh9b66MtjjcrzGCUynb9t/RHhxefYak0quIoUnJXiqtWnTur2uuKSuuRw/PvaBj8TeMq3uqd7qnh70o6WaTnfiktL7/oolOHOyu93bU92HwbfOV/ryr9T6Eq+03KoycXjKd4tp8Ma0o36KUYNP4Mz4bt/ls48ccbhVG7X2taFGV1+Sq4y+h821Y/2t++h5nE2nwMb/ALVH1PrWjjIzSlCUZxklKMoPijJdbozqR8hUMTUpPipTnSk1ZypTlTk10bi02iTZR7Vs1w/CliPfQi/BiIKreKikk5eNJWvpLXmZ5fp+U/bekzfTCkLnJMg9vOHnaOMoyw8u6nUp8VWl927ktJw3nspaLdnSMoz2hiIOeHr0q8Fa7pTjPhfDGVpWbadpR3s9dkeLPTnr/dFpZW0BjVQv4jJKoKFQAAAAAAAAAAAAAAAAAAAFrZcaftDi5RpuFNtTmrcS3gub9ScZ28L4R3tv2xcFLD4WX2m1SrHT3f5Yv8T68vU5RiqLbbbcm3duTbk3zbb1b8yW4/AW5df1evO7NHiqHkdrRhjhOYsrl1oKkDzTibLEUTxVInoHhrbHlnE9teJ5Zo0iK8lQwyR6ahgmXQwyPRl2Z1qFRVaFWdGorWnTk4vfm1uvJ3XkYJIsZayXxR2nsX7bYTcaOYRjSk+FLERuqTf/ANI/+P8Aq1XkjrOGxkZRUoyUoySalF3jJPmmtHy+Z8csnPYH2oVsC40Kt6uE49nrUoJ7+7f4dbuPytdp8z5Hwp+7X/S8y/L6XjMuRqsHmEZpSjJSTScZRlGUZJ3s009U7XT5nvp1bnHssaM4KJlSAAAAAAAAAAAAAAAABSTPNiMKpJt6tmepC6t1Oe4ntdisHXnhq/29OL7k21Gt7t+F8W0tOupphhcvStZs9wqV7eZDcbQa5bm/zDPqdZNwle/J+Jeq5Ebxld9baHV0yyeWVrS4qDNbWNjiqrZrcRM9UWeOoeaobLC5dUrS4YR2txPlFebN1S7H0rd+pUk+sXGMfqmLnMfFQhc0YZom2J7FU5L7OpOMvzcM0/klYjGb5JWw8u/G8Pu1I6wkr/Rl8NmOXqnGqkzGzLIxM2QtZYnqXFrJHTfZL23lTmsBWd4Scp0G5S7kuFN0rXtaSi7dH62O24LGJpanyPh68oTjOLcZQkpRadmpJ3TT63R9Ddj+0ixFCnW5zjeS2SmtJ2/3cS+COV8zRJfqn3Xxro9KZlTNXgsTexsoSOTlONF4KFSoAAAAAAAAAAAAAKEP9oHZ6VenGrSg5VaTs1G15U3vvvwvWy11JgyyaLYZXG9g4JKEoy4WpRlF2aaalF9Lci2q21a/zOw512foYhWq01KVrKa0qL0kt/R6fHUgOcdi6tK7pP3sFyelVeTXM6evfMv4Z2INjYtXuvjbT5njp05Tkoxs3J2W1nz+RIp09WpLVeKLWq+BTL8JTjV4krNppc1G7u2vU9U2eEce7A4NUqaguSu3zlJ7t/29DOVM+Hwcpeh5rfvUvPcwY3Bxq05UpJOM42b3s+T+DN7DJTXZ7SjhqM60pKKjF8Kk/HO3dglzd7adNRjl2+CuNy3/AGvV/OxjbLnL/HTb9DHJnWiihayrZRki1HR/ZhmdoVKd/BUjKN3racdrcknD/kc4Jd7Of5tX/TivP+YtjHfjLhUx3jKMbdLXoSbDT0OfZFir29SbZfU0OBtx5WsbVFSyDLzzpAAAAAAAAAAAAAAtaLgBgq0zX4nD35am2aMNSmWxvEIbm/Z+FXxQXFyktJIiGP7M1qbbh9ol08a9UdXrYcjufZ1g8Ir4mtCm34Yayqy9Ka7zXnZerPVr23vJ5RYh2T4V1pbeFXktmne1nclVDAwhHim4wgrLik4xhv1dtd/kzn+d+1h3lHB0VTTWlasoupv4lTXd22vd/HQgua5zXxMuPEVZ1JWStJ92K6RirKK52SR7Jozz83wr11fO/aZgKCcaF8XW1Vqd40U7LV1GtVv4VL1RyrtL2oxGNqKdVxUY3VOnTuqcE3urt3lbTi3t5Gtk/wB+mximz1atGOvzEWsUomNmZssaPV1VhZRl0kWEwEie+zzDWpVZ6d6pGC692Lv8O+vkyC0oNtJJtvRJJtvlouZ1nJMu9xQhR+9FXn/W9ZfW55/kZcx5+Uxv8nn3/qT7LKmiOfZT4ye5Tsjj7o0jfUnoXospbF6PHVlQAQAAAAAAAAAAAAAAY6s0ld7a+St6l7Zyf2ydvJUr5dRterSviZ7yjTk9Ka5JySd3vwy0te5pq13Zl9MRbx5e3XtgV3h8uf4oVMVZNONrJ0EnvrdTfTRM5TWxU5ydSpKU6k23KcpOUpNu7cpPV6nn4hJnf16cdU5jP+s/ftfOpf8Ae5hbEmWGoo5GOUi9ltiTjGyjZc4lti0V4tkY7anrwuCqVZKNKEpyfKKbsureyXmyZ5D2IjBqpiWpTVmqS1jBp6cT+8Vy2TE48/Y7s07rE1o6b0oyum3/AOx9PJEzX/RURjd2XM5+edyvVm0ySjeV/MnmWU7JEZyTBOyJjgqdkeHdkvHup7FyCRU8iwAAAAAAAAAAAAAAFGB4c5zKFDD1a878FGlOpLhV5NRjdpebtY+U83zapia9XEVnepWqSnPW6Te0U7bRiox9Io7x7ZIYqWXunh6XvITnB4h3V40oyjJWi97zUHvooPqfPVaEou04yi+k1wu3LTodf9P1zly+/pnmvUijkY1PQHTV6q5C5YXshMUKN/p57X0NvkvZqriHxfy6Ss+OSfe/oX3ia5d2dw9HWELz078+9K9tWk9I38jLPZMUoJl/Z3E1tY02oad6b93H6+L4Eky/sDTjaWIm6j17ke5B9Lt6slVwjz5bsr6GHC4KnSjwU4Rpx3tFcN316ma5Qy0sPKWyMb/IxpfE2+VZa27tGTLsme71ZKcvy21tDHPZxMjJluEskb2jAx0MPY9MYniyvV1UVAKAAAAAAAAAAAAAAGOrVUU3JpJXbb0SSTbbfLZmQgXtjzz+HyyrBO08U/4aCtF92SvVbT1soKorrZyiWwxueUxn3Epxc4VKf44Tja61jKMlo01o0076HGc8ylU6kqM4xlFO8VJXUoPZ9eq+DOeZN2qxmEkpYevUp2k5OF+Ki5Npu9J9134VfQkNb2lTxHD/ABdNXhG3vKD4HLRu8qcnwt3SV04+SZ1sPi7NV8XsZ/V1XE9laMr8HFTbv4XePloaPFdl68LtRVRJaOnv591kowud4ep4KsU392f2cm7LbitfV203tse6UNdrP8yal8nqb/5MsUOZ1IuLs001yaaf1NlkWVvEVo09oq85ve0F4vmnb4roTXEYWFRWqRjNfmSdvR7jJMro0ZycI2dS29na19Fps76+iL3b2Db0qUYxUYRUYxSSitorkv7F5RszYbCym9tDx2pYkumvoeijgJy8jd4DJF0N5hcoS5GV2yeluI5hMiu9dTdYLJUjfUcvS5HrpYZLkebLb1PGvwuXJGyo0EjNGkjIkY3KpUSKlQVAAAAAAAAAAAAAAAAFJM+ffbv2h99jYYSPE44OClLo6tVRlorcocOvWTXI7vmWKjTpzqzkowpwlObk4xXDGLbvKWi9T5BzjMZV8RWrz8VerUqy0S1nJy1S0W50f0/V9Wdy/CuVeS5XiLbhs7nGSt/31Nhgs8xFPSFSVrWUHaUPhFmtFyLjL7EvwvbPlVp9e9Sez0teMuVuIlNCEpQjVjGXDJKcdLSt0cXzObZNgnWrU6Vnac0paPSG8tttFI7RldnLhfqvLTVL0seHfzD0tPKzLcL7zXlpy580SrLcrXToXZfglpa3w5khweGsc3Zs6vItwuBS5Hup0F0MlOmZbHltWWqmXJFQVAAAAAAAAAAAAAAAAAAAClypawOee2vP/cZbKnFtTxco0VbiX2a79XWzXhio2utJvofNrO4e3Ps/iq1WhWhKMqEKbgqT7rjVcm5O9rPiXAkr/de19eL4vA1abaqQlDW3eTt89md74Ek1+/NZZe3nAB0FQAICYez7L71KlZr+XH3cXbaUvF8bK3+9k+ozakmt+JWNN2Yy73OFpwatOSVSejT45LS9+fDZeqfQ3eEXfRy9uXcrV4neVyTJBhokcyeOnyJLh0cvZ7Xj0oqURUxSAAAAAAAAAAAAAAAAAAAAABZNl5bJAaDtJl6r0Z0n95d1/hkr2l8P+zkFehZuE47NqUZaq60eh27G0rohOfdmITm5pyjJtXa2fm0e34+zniq2OWY7srhpptKVOWrvTd09NLxei+Bo8Z2NrR1pyjUWuifDJ69GdFxWTVINrSS+X0PA4tb6PzOjjtynqqccvxOEnTfDUhKD/Mrf5PXkWX++xFOna6lJOX9Ee9L/AIp/M6DWowkuGcYyXSUeL++xhyzKaFKt72EeBuMoWT7i4pJ3ty6Gt39lRxvrdNOi5Lb9Pq+p7cro3lc8a3sSDIsFszwZ3kWiT5TQ0Xob+ijX5fS0Rs4I52d7Wi4qAUAAAAAAAAAAAAAAAAAAAAAAKNFQBhq07mtxWBTNu0WOmWl4Ini8nT/waTG9n0+R0Gph0+R5KuBXQ2x22K8cvxPZxra6+q+Rr6uU1Y/db81+h1Orli6HmllC6G83nEGyXDupLVO8fFdNO5N8swNraHooZWk721fO2ptMPhUjLbt76JGbDU7JHqRbTiXnmqwACAAAAAAAAAAAAAAAAAAAAAAAAAAAFCnCXADFKiWe4M4AwqiZIwLgASKg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" name="Afbeelding 9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708920"/>
            <a:ext cx="4342808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Beleid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op het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vlak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van MVO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= Maatschappelijk Verantwoord Ondernemen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Continu verbeteringsproces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3 P’S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NGO’S</a:t>
            </a:r>
          </a:p>
          <a:p>
            <a:pPr>
              <a:buNone/>
            </a:pPr>
            <a:endParaRPr lang="nl-BE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People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104456"/>
          </a:xfrm>
        </p:spPr>
        <p:txBody>
          <a:bodyPr>
            <a:noAutofit/>
          </a:bodyPr>
          <a:lstStyle/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Discriminatie</a:t>
            </a:r>
          </a:p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Vrije dagen</a:t>
            </a:r>
          </a:p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Cadeaus </a:t>
            </a:r>
          </a:p>
          <a:p>
            <a:pPr lvl="1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Ziekenhuis</a:t>
            </a:r>
          </a:p>
          <a:p>
            <a:pPr lvl="1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Baby</a:t>
            </a:r>
          </a:p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Broodjes/koffiekoeken</a:t>
            </a:r>
          </a:p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Speciale gelegenheden</a:t>
            </a:r>
          </a:p>
          <a:p>
            <a:pPr lvl="1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Sinterklaas</a:t>
            </a:r>
          </a:p>
          <a:p>
            <a:pPr lvl="1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Kerstpakketten</a:t>
            </a:r>
          </a:p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Jubilarissen</a:t>
            </a:r>
          </a:p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BBQ</a:t>
            </a:r>
          </a:p>
          <a:p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Verantwoordelijke</a:t>
            </a: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pic>
        <p:nvPicPr>
          <p:cNvPr id="23555" name="Picture 3" descr="C:\Users\Lot\Downloads\DSC01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24035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Foto’s</a:t>
            </a:r>
            <a:endParaRPr lang="nl-B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pic>
        <p:nvPicPr>
          <p:cNvPr id="3076" name="Picture 4" descr="C:\Users\Lot\Downloads\DSC01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548680"/>
            <a:ext cx="2700299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Lot\Downloads\DSC01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140968"/>
            <a:ext cx="3107398" cy="2071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Lot\Downloads\DSC03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140968"/>
            <a:ext cx="3168352" cy="2112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Lot\Downloads\DSC037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3" y="476672"/>
            <a:ext cx="2916323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Planet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Zonnepanelen</a:t>
            </a:r>
          </a:p>
          <a:p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Printen</a:t>
            </a:r>
          </a:p>
          <a:p>
            <a:pPr lvl="1"/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Toners</a:t>
            </a:r>
          </a:p>
          <a:p>
            <a:pPr lvl="1"/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Kladpapier</a:t>
            </a:r>
          </a:p>
          <a:p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Putwater</a:t>
            </a:r>
          </a:p>
          <a:p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Machines</a:t>
            </a:r>
          </a:p>
          <a:p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Producten</a:t>
            </a:r>
          </a:p>
          <a:p>
            <a:pPr lvl="1"/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Vervoer</a:t>
            </a:r>
          </a:p>
          <a:p>
            <a:pPr lvl="1"/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Herstellingen</a:t>
            </a:r>
          </a:p>
          <a:p>
            <a:r>
              <a:rPr lang="nl-BE" sz="2400" dirty="0" smtClean="0">
                <a:solidFill>
                  <a:schemeClr val="tx2">
                    <a:lumMod val="75000"/>
                  </a:schemeClr>
                </a:solidFill>
              </a:rPr>
              <a:t>Solar-team</a:t>
            </a: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pic>
        <p:nvPicPr>
          <p:cNvPr id="22530" name="Picture 2" descr="http://www.solarteam.be/site/wp-content/uploads/cars/RenderPers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4762500" cy="253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Solar Team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17 studenten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Doel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Zonne-energie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Australië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nl-BE" baseline="30000" dirty="0" smtClean="0">
                <a:solidFill>
                  <a:schemeClr val="tx2">
                    <a:lumMod val="75000"/>
                  </a:schemeClr>
                </a:solidFill>
              </a:rPr>
              <a:t>de</a:t>
            </a:r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 plaats</a:t>
            </a:r>
          </a:p>
          <a:p>
            <a:pPr>
              <a:buNone/>
            </a:pPr>
            <a:endParaRPr lang="nl-BE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pic>
        <p:nvPicPr>
          <p:cNvPr id="18433" name="Picture 1" descr="C:\Users\Lot\Documents\GIP\indupol one solar t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4646320" cy="3090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Profit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Winstgevendheid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Iedereen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Premies</a:t>
            </a:r>
          </a:p>
          <a:p>
            <a:r>
              <a:rPr lang="nl-BE" dirty="0" err="1" smtClean="0">
                <a:solidFill>
                  <a:schemeClr val="tx2">
                    <a:lumMod val="75000"/>
                  </a:schemeClr>
                </a:solidFill>
              </a:rPr>
              <a:t>Ratio’s</a:t>
            </a:r>
            <a:endParaRPr lang="nl-BE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nl-BE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nl-BE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nl-BE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7346" name="Picture 2" descr="http://cdn.smartpassiveincome.com/wp-content/uploads/2010/01/blog-prof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NGO’S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Geen</a:t>
            </a:r>
          </a:p>
          <a:p>
            <a:r>
              <a:rPr lang="nl-BE" dirty="0" err="1" smtClean="0">
                <a:solidFill>
                  <a:schemeClr val="tx2">
                    <a:lumMod val="75000"/>
                  </a:schemeClr>
                </a:solidFill>
              </a:rPr>
              <a:t>Solar</a:t>
            </a:r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 team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Jong talent 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Toekomst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Onopvallend</a:t>
            </a:r>
          </a:p>
          <a:p>
            <a:pPr lvl="1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MVO</a:t>
            </a:r>
          </a:p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Geen extra tips</a:t>
            </a:r>
          </a:p>
        </p:txBody>
      </p:sp>
      <p:pic>
        <p:nvPicPr>
          <p:cNvPr id="2051" name="Picture 3" descr="C:\Users\Lot\Documents\GIP\logo.jpg"/>
          <p:cNvPicPr>
            <a:picLocks noChangeAspect="1" noChangeArrowheads="1"/>
          </p:cNvPicPr>
          <p:nvPr/>
        </p:nvPicPr>
        <p:blipFill>
          <a:blip r:embed="rId2" cstate="print"/>
          <a:srcRect t="24459" b="9153"/>
          <a:stretch>
            <a:fillRect/>
          </a:stretch>
        </p:blipFill>
        <p:spPr bwMode="auto">
          <a:xfrm>
            <a:off x="0" y="5489848"/>
            <a:ext cx="9036496" cy="1368152"/>
          </a:xfrm>
          <a:prstGeom prst="rect">
            <a:avLst/>
          </a:prstGeom>
          <a:noFill/>
        </p:spPr>
      </p:pic>
      <p:pic>
        <p:nvPicPr>
          <p:cNvPr id="56322" name="Picture 2" descr="http://www.deredactie.be/polopoly_fs/1.1746150!image/2451970269.jpg_gen/derivatives/landscape670/2451970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88840"/>
            <a:ext cx="4899582" cy="274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Indupol">
      <a:dk1>
        <a:srgbClr val="E36C09"/>
      </a:dk1>
      <a:lt1>
        <a:srgbClr val="E36C09"/>
      </a:lt1>
      <a:dk2>
        <a:srgbClr val="17365D"/>
      </a:dk2>
      <a:lt2>
        <a:srgbClr val="17365D"/>
      </a:lt2>
      <a:accent1>
        <a:srgbClr val="E36C09"/>
      </a:accent1>
      <a:accent2>
        <a:srgbClr val="E36C09"/>
      </a:accent2>
      <a:accent3>
        <a:srgbClr val="E36C09"/>
      </a:accent3>
      <a:accent4>
        <a:srgbClr val="E36C09"/>
      </a:accent4>
      <a:accent5>
        <a:srgbClr val="E36C09"/>
      </a:accent5>
      <a:accent6>
        <a:srgbClr val="E36C09"/>
      </a:accent6>
      <a:hlink>
        <a:srgbClr val="E36C09"/>
      </a:hlink>
      <a:folHlink>
        <a:srgbClr val="E36C0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233</Words>
  <Application>Microsoft Office PowerPoint</Application>
  <PresentationFormat>Diavoorstelling (4:3)</PresentationFormat>
  <Paragraphs>155</Paragraphs>
  <Slides>22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Koppelingen</vt:lpstr>
      </vt:variant>
      <vt:variant>
        <vt:i4>5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Office-thema</vt:lpstr>
      <vt:lpstr>C:\Users\Lot\Documents\GIP\GIP.docx!OLE_LINK1</vt:lpstr>
      <vt:lpstr>C:\Users\Lot\Documents\GIP\Marketingplan\berekening marketingplan.xlsx!Blad1!R1K1:R28K3</vt:lpstr>
      <vt:lpstr>C:\Users\Lot\Documents\GIP\Marketingplan\berekening marketingplan.xlsx!Blad1!R29K1:R50K3</vt:lpstr>
      <vt:lpstr>C:\Users\Lot\Documents\GIP\Marketingplan\berekening marketingplan.xlsx!Blad1!R52K1:R76K3</vt:lpstr>
      <vt:lpstr>C:\Users\Lot\Documents\GIP\Flowcharts.docx</vt:lpstr>
      <vt:lpstr>Indupol International NV</vt:lpstr>
      <vt:lpstr>Inhoudstafel</vt:lpstr>
      <vt:lpstr>Beleid op het vlak van MVO</vt:lpstr>
      <vt:lpstr>People</vt:lpstr>
      <vt:lpstr>Foto’s</vt:lpstr>
      <vt:lpstr>Planet</vt:lpstr>
      <vt:lpstr>Solar Team</vt:lpstr>
      <vt:lpstr>Profit</vt:lpstr>
      <vt:lpstr>NGO’S</vt:lpstr>
      <vt:lpstr>Marketingplan</vt:lpstr>
      <vt:lpstr>Learn Away</vt:lpstr>
      <vt:lpstr>Learn Away</vt:lpstr>
      <vt:lpstr>Learn Away</vt:lpstr>
      <vt:lpstr>Learn Away</vt:lpstr>
      <vt:lpstr>Learn Away</vt:lpstr>
      <vt:lpstr>Prijs</vt:lpstr>
      <vt:lpstr>Prijs</vt:lpstr>
      <vt:lpstr>Prijs</vt:lpstr>
      <vt:lpstr>Promotie</vt:lpstr>
      <vt:lpstr>Plaats</vt:lpstr>
      <vt:lpstr>Flowchart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Indupol International NV</dc:title>
  <dc:creator>Lot</dc:creator>
  <cp:lastModifiedBy>Lillian</cp:lastModifiedBy>
  <cp:revision>53</cp:revision>
  <dcterms:created xsi:type="dcterms:W3CDTF">2013-10-09T16:28:40Z</dcterms:created>
  <dcterms:modified xsi:type="dcterms:W3CDTF">2014-02-03T18:41:00Z</dcterms:modified>
</cp:coreProperties>
</file>